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3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5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14.xml"/>
  <Override ContentType="application/vnd.openxmlformats-officedocument.presentationml.slideMaster+xml" PartName="/ppt/slideMasters/slideMaster17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6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14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7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1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8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6.xml"/>
  <Override ContentType="application/vnd.openxmlformats-officedocument.theme+xml" PartName="/ppt/theme/theme1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60" r:id="rId6"/>
    <p:sldMasterId id="2147483662" r:id="rId7"/>
    <p:sldMasterId id="2147483664" r:id="rId8"/>
    <p:sldMasterId id="2147483665" r:id="rId9"/>
    <p:sldMasterId id="2147483667" r:id="rId10"/>
    <p:sldMasterId id="2147483669" r:id="rId11"/>
    <p:sldMasterId id="2147483671" r:id="rId12"/>
    <p:sldMasterId id="2147483673" r:id="rId13"/>
    <p:sldMasterId id="2147483675" r:id="rId14"/>
    <p:sldMasterId id="2147483677" r:id="rId15"/>
    <p:sldMasterId id="2147483679" r:id="rId16"/>
    <p:sldMasterId id="2147483681" r:id="rId17"/>
    <p:sldMasterId id="2147483683" r:id="rId18"/>
    <p:sldMasterId id="2147483685" r:id="rId19"/>
    <p:sldMasterId id="2147483687" r:id="rId20"/>
  </p:sldMasterIdLst>
  <p:notesMasterIdLst>
    <p:notesMasterId r:id="rId21"/>
  </p:notesMasterIdLst>
  <p:sldIdLst>
    <p:sldId id="256" r:id="rId22"/>
    <p:sldId id="257" r:id="rId23"/>
    <p:sldId id="258" r:id="rId24"/>
    <p:sldId id="259" r:id="rId25"/>
    <p:sldId id="260" r:id="rId26"/>
    <p:sldId id="261" r:id="rId27"/>
    <p:sldId id="262" r:id="rId28"/>
    <p:sldId id="263" r:id="rId29"/>
    <p:sldId id="264" r:id="rId30"/>
    <p:sldId id="265" r:id="rId31"/>
    <p:sldId id="266" r:id="rId32"/>
    <p:sldId id="267" r:id="rId33"/>
    <p:sldId id="268" r:id="rId34"/>
    <p:sldId id="269" r:id="rId35"/>
    <p:sldId id="270" r:id="rId36"/>
    <p:sldId id="271" r:id="rId37"/>
    <p:sldId id="272" r:id="rId38"/>
    <p:sldId id="273" r:id="rId39"/>
    <p:sldId id="274" r:id="rId40"/>
    <p:sldId id="275" r:id="rId41"/>
    <p:sldId id="276" r:id="rId42"/>
    <p:sldId id="277" r:id="rId43"/>
    <p:sldId id="278" r:id="rId44"/>
    <p:sldId id="279" r:id="rId45"/>
    <p:sldId id="280" r:id="rId46"/>
    <p:sldId id="281" r:id="rId47"/>
    <p:sldId id="282" r:id="rId48"/>
    <p:sldId id="283" r:id="rId49"/>
    <p:sldId id="284" r:id="rId50"/>
    <p:sldId id="285" r:id="rId51"/>
  </p:sldIdLst>
  <p:sldSz cy="6858000" cx="9144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52" roundtripDataSignature="AMtx7mhQdYodCCUaPCaHWMgrL1x2b+dL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19.xml"/><Relationship Id="rId42" Type="http://schemas.openxmlformats.org/officeDocument/2006/relationships/slide" Target="slides/slide21.xml"/><Relationship Id="rId41" Type="http://schemas.openxmlformats.org/officeDocument/2006/relationships/slide" Target="slides/slide20.xml"/><Relationship Id="rId44" Type="http://schemas.openxmlformats.org/officeDocument/2006/relationships/slide" Target="slides/slide23.xml"/><Relationship Id="rId43" Type="http://schemas.openxmlformats.org/officeDocument/2006/relationships/slide" Target="slides/slide22.xml"/><Relationship Id="rId46" Type="http://schemas.openxmlformats.org/officeDocument/2006/relationships/slide" Target="slides/slide25.xml"/><Relationship Id="rId45" Type="http://schemas.openxmlformats.org/officeDocument/2006/relationships/slide" Target="slides/slide24.xml"/><Relationship Id="rId1" Type="http://schemas.openxmlformats.org/officeDocument/2006/relationships/theme" Target="theme/theme17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48" Type="http://schemas.openxmlformats.org/officeDocument/2006/relationships/slide" Target="slides/slide27.xml"/><Relationship Id="rId47" Type="http://schemas.openxmlformats.org/officeDocument/2006/relationships/slide" Target="slides/slide26.xml"/><Relationship Id="rId49" Type="http://schemas.openxmlformats.org/officeDocument/2006/relationships/slide" Target="slides/slide28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1" Type="http://schemas.openxmlformats.org/officeDocument/2006/relationships/slide" Target="slides/slide10.xml"/><Relationship Id="rId30" Type="http://schemas.openxmlformats.org/officeDocument/2006/relationships/slide" Target="slides/slide9.xml"/><Relationship Id="rId33" Type="http://schemas.openxmlformats.org/officeDocument/2006/relationships/slide" Target="slides/slide12.xml"/><Relationship Id="rId32" Type="http://schemas.openxmlformats.org/officeDocument/2006/relationships/slide" Target="slides/slide11.xml"/><Relationship Id="rId35" Type="http://schemas.openxmlformats.org/officeDocument/2006/relationships/slide" Target="slides/slide14.xml"/><Relationship Id="rId34" Type="http://schemas.openxmlformats.org/officeDocument/2006/relationships/slide" Target="slides/slide13.xml"/><Relationship Id="rId37" Type="http://schemas.openxmlformats.org/officeDocument/2006/relationships/slide" Target="slides/slide16.xml"/><Relationship Id="rId36" Type="http://schemas.openxmlformats.org/officeDocument/2006/relationships/slide" Target="slides/slide15.xml"/><Relationship Id="rId39" Type="http://schemas.openxmlformats.org/officeDocument/2006/relationships/slide" Target="slides/slide18.xml"/><Relationship Id="rId38" Type="http://schemas.openxmlformats.org/officeDocument/2006/relationships/slide" Target="slides/slide17.xml"/><Relationship Id="rId20" Type="http://schemas.openxmlformats.org/officeDocument/2006/relationships/slideMaster" Target="slideMasters/slideMaster17.xml"/><Relationship Id="rId22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24" Type="http://schemas.openxmlformats.org/officeDocument/2006/relationships/slide" Target="slides/slide3.xml"/><Relationship Id="rId23" Type="http://schemas.openxmlformats.org/officeDocument/2006/relationships/slide" Target="slides/slide2.xml"/><Relationship Id="rId26" Type="http://schemas.openxmlformats.org/officeDocument/2006/relationships/slide" Target="slides/slide5.xml"/><Relationship Id="rId25" Type="http://schemas.openxmlformats.org/officeDocument/2006/relationships/slide" Target="slides/slide4.xml"/><Relationship Id="rId28" Type="http://schemas.openxmlformats.org/officeDocument/2006/relationships/slide" Target="slides/slide7.xml"/><Relationship Id="rId27" Type="http://schemas.openxmlformats.org/officeDocument/2006/relationships/slide" Target="slides/slide6.xml"/><Relationship Id="rId29" Type="http://schemas.openxmlformats.org/officeDocument/2006/relationships/slide" Target="slides/slide8.xml"/><Relationship Id="rId51" Type="http://schemas.openxmlformats.org/officeDocument/2006/relationships/slide" Target="slides/slide30.xml"/><Relationship Id="rId50" Type="http://schemas.openxmlformats.org/officeDocument/2006/relationships/slide" Target="slides/slide29.xml"/><Relationship Id="rId52" Type="http://customschemas.google.com/relationships/presentationmetadata" Target="metadata"/><Relationship Id="rId11" Type="http://schemas.openxmlformats.org/officeDocument/2006/relationships/slideMaster" Target="slideMasters/slideMaster8.xml"/><Relationship Id="rId10" Type="http://schemas.openxmlformats.org/officeDocument/2006/relationships/slideMaster" Target="slideMasters/slideMaster7.xml"/><Relationship Id="rId13" Type="http://schemas.openxmlformats.org/officeDocument/2006/relationships/slideMaster" Target="slideMasters/slideMaster10.xml"/><Relationship Id="rId12" Type="http://schemas.openxmlformats.org/officeDocument/2006/relationships/slideMaster" Target="slideMasters/slideMaster9.xml"/><Relationship Id="rId15" Type="http://schemas.openxmlformats.org/officeDocument/2006/relationships/slideMaster" Target="slideMasters/slideMaster12.xml"/><Relationship Id="rId14" Type="http://schemas.openxmlformats.org/officeDocument/2006/relationships/slideMaster" Target="slideMasters/slideMaster11.xml"/><Relationship Id="rId17" Type="http://schemas.openxmlformats.org/officeDocument/2006/relationships/slideMaster" Target="slideMasters/slideMaster14.xml"/><Relationship Id="rId16" Type="http://schemas.openxmlformats.org/officeDocument/2006/relationships/slideMaster" Target="slideMasters/slideMaster13.xml"/><Relationship Id="rId19" Type="http://schemas.openxmlformats.org/officeDocument/2006/relationships/slideMaster" Target="slideMasters/slideMaster16.xml"/><Relationship Id="rId18" Type="http://schemas.openxmlformats.org/officeDocument/2006/relationships/slideMaster" Target="slideMasters/slideMaster1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281487" y="0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5237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81487" y="10155237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0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0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1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1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12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3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3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4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4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5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5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6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6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7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7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8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8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9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9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0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0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1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1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2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2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3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3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4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67" name="Google Shape;367;p24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Answer:C</a:t>
            </a:r>
            <a:endParaRPr/>
          </a:p>
        </p:txBody>
      </p:sp>
      <p:sp>
        <p:nvSpPr>
          <p:cNvPr id="368" name="Google Shape;368;p24:notes"/>
          <p:cNvSpPr txBox="1"/>
          <p:nvPr/>
        </p:nvSpPr>
        <p:spPr>
          <a:xfrm>
            <a:off x="4281487" y="10155237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5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74" name="Google Shape;374;p25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Answer:C</a:t>
            </a:r>
            <a:endParaRPr/>
          </a:p>
        </p:txBody>
      </p:sp>
      <p:sp>
        <p:nvSpPr>
          <p:cNvPr id="375" name="Google Shape;375;p25:notes"/>
          <p:cNvSpPr txBox="1"/>
          <p:nvPr/>
        </p:nvSpPr>
        <p:spPr>
          <a:xfrm>
            <a:off x="4281487" y="10155237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6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81" name="Google Shape;381;p26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Answer:B</a:t>
            </a:r>
            <a:endParaRPr/>
          </a:p>
        </p:txBody>
      </p:sp>
      <p:sp>
        <p:nvSpPr>
          <p:cNvPr id="382" name="Google Shape;382;p26:notes"/>
          <p:cNvSpPr txBox="1"/>
          <p:nvPr/>
        </p:nvSpPr>
        <p:spPr>
          <a:xfrm>
            <a:off x="4281487" y="10155237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7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88" name="Google Shape;388;p27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Answer:A</a:t>
            </a:r>
            <a:endParaRPr/>
          </a:p>
        </p:txBody>
      </p:sp>
      <p:sp>
        <p:nvSpPr>
          <p:cNvPr id="389" name="Google Shape;389;p27:notes"/>
          <p:cNvSpPr txBox="1"/>
          <p:nvPr/>
        </p:nvSpPr>
        <p:spPr>
          <a:xfrm>
            <a:off x="4281487" y="10155237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8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95" name="Google Shape;395;p28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Answer:B</a:t>
            </a:r>
            <a:endParaRPr/>
          </a:p>
        </p:txBody>
      </p:sp>
      <p:sp>
        <p:nvSpPr>
          <p:cNvPr id="396" name="Google Shape;396;p28:notes"/>
          <p:cNvSpPr txBox="1"/>
          <p:nvPr/>
        </p:nvSpPr>
        <p:spPr>
          <a:xfrm>
            <a:off x="4281487" y="10155237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29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9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3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0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30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4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5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6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6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7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7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8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8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9:notes"/>
          <p:cNvSpPr txBox="1"/>
          <p:nvPr>
            <p:ph idx="1" type="body"/>
          </p:nvPr>
        </p:nvSpPr>
        <p:spPr>
          <a:xfrm>
            <a:off x="755650" y="5145087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9:notes"/>
          <p:cNvSpPr/>
          <p:nvPr>
            <p:ph idx="2" type="sldImg"/>
          </p:nvPr>
        </p:nvSpPr>
        <p:spPr>
          <a:xfrm>
            <a:off x="1374775" y="1336675"/>
            <a:ext cx="4810125" cy="3608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2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2"/>
          <p:cNvSpPr txBox="1"/>
          <p:nvPr>
            <p:ph idx="1" type="subTitle"/>
          </p:nvPr>
        </p:nvSpPr>
        <p:spPr>
          <a:xfrm>
            <a:off x="502920" y="530280"/>
            <a:ext cx="818352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8" name="Google Shape;78;p4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6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6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90" name="Google Shape;90;p3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9"/>
          <p:cNvSpPr txBox="1"/>
          <p:nvPr>
            <p:ph idx="1" type="subTitle"/>
          </p:nvPr>
        </p:nvSpPr>
        <p:spPr>
          <a:xfrm>
            <a:off x="502920" y="4983480"/>
            <a:ext cx="8183520" cy="4874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1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51"/>
          <p:cNvSpPr txBox="1"/>
          <p:nvPr>
            <p:ph idx="1" type="body"/>
          </p:nvPr>
        </p:nvSpPr>
        <p:spPr>
          <a:xfrm>
            <a:off x="502920" y="530280"/>
            <a:ext cx="818352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3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53"/>
          <p:cNvSpPr txBox="1"/>
          <p:nvPr>
            <p:ph idx="1" type="body"/>
          </p:nvPr>
        </p:nvSpPr>
        <p:spPr>
          <a:xfrm>
            <a:off x="502920" y="530280"/>
            <a:ext cx="399348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28" name="Google Shape;128;p53"/>
          <p:cNvSpPr txBox="1"/>
          <p:nvPr>
            <p:ph idx="2" type="body"/>
          </p:nvPr>
        </p:nvSpPr>
        <p:spPr>
          <a:xfrm>
            <a:off x="4696560" y="530280"/>
            <a:ext cx="399348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5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7"/>
          <p:cNvSpPr txBox="1"/>
          <p:nvPr>
            <p:ph idx="1" type="subTitle"/>
          </p:nvPr>
        </p:nvSpPr>
        <p:spPr>
          <a:xfrm>
            <a:off x="502920" y="4983480"/>
            <a:ext cx="8183520" cy="4874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9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59"/>
          <p:cNvSpPr txBox="1"/>
          <p:nvPr>
            <p:ph idx="1" type="body"/>
          </p:nvPr>
        </p:nvSpPr>
        <p:spPr>
          <a:xfrm>
            <a:off x="50292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51" name="Google Shape;151;p59"/>
          <p:cNvSpPr txBox="1"/>
          <p:nvPr>
            <p:ph idx="2" type="body"/>
          </p:nvPr>
        </p:nvSpPr>
        <p:spPr>
          <a:xfrm>
            <a:off x="4696560" y="530280"/>
            <a:ext cx="399348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52" name="Google Shape;152;p59"/>
          <p:cNvSpPr txBox="1"/>
          <p:nvPr>
            <p:ph idx="3" type="body"/>
          </p:nvPr>
        </p:nvSpPr>
        <p:spPr>
          <a:xfrm>
            <a:off x="502920" y="271764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1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61"/>
          <p:cNvSpPr txBox="1"/>
          <p:nvPr>
            <p:ph idx="1" type="body"/>
          </p:nvPr>
        </p:nvSpPr>
        <p:spPr>
          <a:xfrm>
            <a:off x="502920" y="530280"/>
            <a:ext cx="399348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61" name="Google Shape;161;p61"/>
          <p:cNvSpPr txBox="1"/>
          <p:nvPr>
            <p:ph idx="2" type="body"/>
          </p:nvPr>
        </p:nvSpPr>
        <p:spPr>
          <a:xfrm>
            <a:off x="469656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62" name="Google Shape;162;p61"/>
          <p:cNvSpPr txBox="1"/>
          <p:nvPr>
            <p:ph idx="3" type="body"/>
          </p:nvPr>
        </p:nvSpPr>
        <p:spPr>
          <a:xfrm>
            <a:off x="4696560" y="271764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3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63"/>
          <p:cNvSpPr txBox="1"/>
          <p:nvPr>
            <p:ph idx="1" type="body"/>
          </p:nvPr>
        </p:nvSpPr>
        <p:spPr>
          <a:xfrm>
            <a:off x="50292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71" name="Google Shape;171;p63"/>
          <p:cNvSpPr txBox="1"/>
          <p:nvPr>
            <p:ph idx="2" type="body"/>
          </p:nvPr>
        </p:nvSpPr>
        <p:spPr>
          <a:xfrm>
            <a:off x="469656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72" name="Google Shape;172;p63"/>
          <p:cNvSpPr txBox="1"/>
          <p:nvPr>
            <p:ph idx="3" type="body"/>
          </p:nvPr>
        </p:nvSpPr>
        <p:spPr>
          <a:xfrm>
            <a:off x="502920" y="2717640"/>
            <a:ext cx="818352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5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65"/>
          <p:cNvSpPr txBox="1"/>
          <p:nvPr>
            <p:ph idx="1" type="body"/>
          </p:nvPr>
        </p:nvSpPr>
        <p:spPr>
          <a:xfrm>
            <a:off x="502920" y="530280"/>
            <a:ext cx="818352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1" name="Google Shape;181;p65"/>
          <p:cNvSpPr txBox="1"/>
          <p:nvPr>
            <p:ph idx="2" type="body"/>
          </p:nvPr>
        </p:nvSpPr>
        <p:spPr>
          <a:xfrm>
            <a:off x="502920" y="2717640"/>
            <a:ext cx="818352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7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67"/>
          <p:cNvSpPr txBox="1"/>
          <p:nvPr>
            <p:ph idx="1" type="body"/>
          </p:nvPr>
        </p:nvSpPr>
        <p:spPr>
          <a:xfrm>
            <a:off x="50292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90" name="Google Shape;190;p67"/>
          <p:cNvSpPr txBox="1"/>
          <p:nvPr>
            <p:ph idx="2" type="body"/>
          </p:nvPr>
        </p:nvSpPr>
        <p:spPr>
          <a:xfrm>
            <a:off x="469656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91" name="Google Shape;191;p67"/>
          <p:cNvSpPr txBox="1"/>
          <p:nvPr>
            <p:ph idx="3" type="body"/>
          </p:nvPr>
        </p:nvSpPr>
        <p:spPr>
          <a:xfrm>
            <a:off x="502920" y="271764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92" name="Google Shape;192;p67"/>
          <p:cNvSpPr txBox="1"/>
          <p:nvPr>
            <p:ph idx="4" type="body"/>
          </p:nvPr>
        </p:nvSpPr>
        <p:spPr>
          <a:xfrm>
            <a:off x="4696560" y="271764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 type="blank">
  <p:cSld name="BLANK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9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69"/>
          <p:cNvSpPr txBox="1"/>
          <p:nvPr>
            <p:ph idx="1" type="body"/>
          </p:nvPr>
        </p:nvSpPr>
        <p:spPr>
          <a:xfrm>
            <a:off x="502920" y="53028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1" name="Google Shape;201;p69"/>
          <p:cNvSpPr txBox="1"/>
          <p:nvPr>
            <p:ph idx="2" type="body"/>
          </p:nvPr>
        </p:nvSpPr>
        <p:spPr>
          <a:xfrm>
            <a:off x="3269880" y="53028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2" name="Google Shape;202;p69"/>
          <p:cNvSpPr txBox="1"/>
          <p:nvPr>
            <p:ph idx="3" type="body"/>
          </p:nvPr>
        </p:nvSpPr>
        <p:spPr>
          <a:xfrm>
            <a:off x="6036840" y="53028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3" name="Google Shape;203;p69"/>
          <p:cNvSpPr txBox="1"/>
          <p:nvPr>
            <p:ph idx="4" type="body"/>
          </p:nvPr>
        </p:nvSpPr>
        <p:spPr>
          <a:xfrm>
            <a:off x="502920" y="271764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4" name="Google Shape;204;p69"/>
          <p:cNvSpPr txBox="1"/>
          <p:nvPr>
            <p:ph idx="5" type="body"/>
          </p:nvPr>
        </p:nvSpPr>
        <p:spPr>
          <a:xfrm>
            <a:off x="3269880" y="271764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5" name="Google Shape;205;p69"/>
          <p:cNvSpPr txBox="1"/>
          <p:nvPr>
            <p:ph idx="6" type="body"/>
          </p:nvPr>
        </p:nvSpPr>
        <p:spPr>
          <a:xfrm>
            <a:off x="6036840" y="271764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1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7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7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7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7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3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0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0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1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1"/>
          <p:cNvSpPr txBox="1"/>
          <p:nvPr>
            <p:ph idx="1" type="body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4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2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42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49" name="Google Shape;49;p4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3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5" name="Google Shape;55;p43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6" name="Google Shape;56;p4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4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4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4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2" name="Google Shape;62;p44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44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4" name="Google Shape;64;p44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4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5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4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7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12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14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8.xml"/></Relationships>
</file>

<file path=ppt/slideMasters/_rels/slideMaster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theme" Target="../theme/theme1.xml"/></Relationships>
</file>

<file path=ppt/slideMasters/_rels/slideMaster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theme" Target="../theme/theme15.xml"/></Relationships>
</file>

<file path=ppt/slideMasters/_rels/slideMaster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theme" Target="../theme/theme2.xml"/></Relationships>
</file>

<file path=ppt/slideMasters/_rels/slideMaster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theme" Target="../theme/theme9.xml"/></Relationships>
</file>

<file path=ppt/slideMasters/_rels/slideMaster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0" Type="http://schemas.openxmlformats.org/officeDocument/2006/relationships/theme" Target="../theme/theme18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13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7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6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16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1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31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1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6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6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6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Google Shape;140;p56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8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58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58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58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0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0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60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Google Shape;157;p60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2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62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62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7" name="Google Shape;167;p62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4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64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64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7" name="Google Shape;177;p64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6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66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6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6" name="Google Shape;186;p66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8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68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68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7" name="Google Shape;197;p68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0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8" name="Google Shape;208;p70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9" name="Google Shape;209;p7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0" name="Google Shape;210;p7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1" name="Google Shape;211;p7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3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3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5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35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3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3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3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8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38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7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7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7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47"/>
          <p:cNvSpPr txBox="1"/>
          <p:nvPr>
            <p:ph idx="10" type="dt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p47"/>
          <p:cNvSpPr txBox="1"/>
          <p:nvPr>
            <p:ph idx="11" type="ftr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47"/>
          <p:cNvSpPr txBox="1"/>
          <p:nvPr>
            <p:ph idx="12" type="sldNum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7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8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8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8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48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0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50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0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50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2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52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2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p52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4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54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54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3" name="Google Shape;133;p54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"/>
          <p:cNvSpPr txBox="1"/>
          <p:nvPr/>
        </p:nvSpPr>
        <p:spPr>
          <a:xfrm>
            <a:off x="685800" y="685800"/>
            <a:ext cx="77724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500"/>
              <a:buFont typeface="Times New Roman"/>
              <a:buNone/>
            </a:pPr>
            <a:r>
              <a:rPr b="0" i="0" lang="en-US" sz="45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Programming in Java</a:t>
            </a:r>
            <a:b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5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Topic: StringBuilder Class</a:t>
            </a:r>
            <a:endParaRPr/>
          </a:p>
        </p:txBody>
      </p:sp>
      <p:sp>
        <p:nvSpPr>
          <p:cNvPr id="222" name="Google Shape;222;p1"/>
          <p:cNvSpPr txBox="1"/>
          <p:nvPr/>
        </p:nvSpPr>
        <p:spPr>
          <a:xfrm>
            <a:off x="533400" y="3276600"/>
            <a:ext cx="80772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pu.png" id="223" name="Google Shape;22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62400" y="4648200"/>
            <a:ext cx="1371600" cy="13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0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setLength( )</a:t>
            </a:r>
            <a:endParaRPr/>
          </a:p>
        </p:txBody>
      </p:sp>
      <p:sp>
        <p:nvSpPr>
          <p:cNvPr id="282" name="Google Shape;282;p10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-263523" lvl="0" marL="2651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to set the length of the buffer within a StringBuilder object. 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2200"/>
              <a:buFont typeface="Times New Roman"/>
              <a:buNone/>
            </a:pPr>
            <a:r>
              <a:rPr b="0" i="1" lang="en-US" sz="22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void setLength(int length)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Here, length specifies the length of the buffer.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we increase the size of the buffer, null characters are added to the end of the existing buffer. 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new length is less than the current length of the string builder, then string builder is truncated to contain exactly the number of characters given in the new length.</a:t>
            </a:r>
            <a:endParaRPr/>
          </a:p>
        </p:txBody>
      </p:sp>
      <p:pic>
        <p:nvPicPr>
          <p:cNvPr descr="lpu.png" id="283" name="Google Shape;28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1"/>
          <p:cNvSpPr txBox="1"/>
          <p:nvPr>
            <p:ph idx="1" type="subTitle"/>
          </p:nvPr>
        </p:nvSpPr>
        <p:spPr>
          <a:xfrm>
            <a:off x="381000" y="381000"/>
            <a:ext cx="85344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StringBuilder sb = new StringBuilder("Hello");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System.out.println(sb.length());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sb.setLength(2);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System.out.println("New length is:"+sb.length()+" with content:"+sb);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length is:2 with content He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2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charAt( ) and setCharAt( )</a:t>
            </a:r>
            <a:endParaRPr/>
          </a:p>
        </p:txBody>
      </p:sp>
      <p:sp>
        <p:nvSpPr>
          <p:cNvPr id="294" name="Google Shape;294;p12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-263523" lvl="0" marL="2651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value of a single character can be obtained from a StringBuilder via the charAt( ) method.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can set the value of a character within a StringBuilder using setCharAt( ). 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2400"/>
              <a:buFont typeface="Times New Roman"/>
              <a:buNone/>
            </a:pPr>
            <a:r>
              <a:rPr b="0" i="1" lang="en-US" sz="24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 charAt(int index)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2400"/>
              <a:buFont typeface="Times New Roman"/>
              <a:buNone/>
            </a:pPr>
            <a:r>
              <a:rPr b="0" i="1" lang="en-US" sz="24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void setCharAt(int index, char ch</a:t>
            </a:r>
            <a:endParaRPr/>
          </a:p>
        </p:txBody>
      </p:sp>
      <p:pic>
        <p:nvPicPr>
          <p:cNvPr descr="lpu.png" id="295" name="Google Shape;29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3"/>
          <p:cNvSpPr txBox="1"/>
          <p:nvPr>
            <p:ph idx="1" type="subTitle"/>
          </p:nvPr>
        </p:nvSpPr>
        <p:spPr>
          <a:xfrm>
            <a:off x="533400" y="5334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public static void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StringBuilder str = new StringBuilder("Welcome");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System.out.println("String = " + str);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// set char at index 2 to 'L'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str.setCharAt(2, 'L');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// print string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System.out.println("After setCharAt() String = "+ str); //WeLcome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System.out.println(str.charAt(0));//W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4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getChars( )</a:t>
            </a:r>
            <a:endParaRPr/>
          </a:p>
        </p:txBody>
      </p:sp>
      <p:sp>
        <p:nvSpPr>
          <p:cNvPr id="306" name="Google Shape;306;p14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192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getChars( ) method  is used to copy a substring of a StringBuilder into an array. </a:t>
            </a:r>
            <a:endParaRPr/>
          </a:p>
          <a:p>
            <a:pPr indent="-12192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void getChars(int srcBegin, int srcEnd, char[] dst, int dstBegin) method of StringBuilder class copies the characters starting at the given index:srcBegin to index:srcEnd-1 from String contained by StringBuilder into an array of char passed as parameter to function.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lpu.png" id="307" name="Google Shape;30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5"/>
          <p:cNvSpPr txBox="1"/>
          <p:nvPr>
            <p:ph idx="1" type="subTitle"/>
          </p:nvPr>
        </p:nvSpPr>
        <p:spPr>
          <a:xfrm>
            <a:off x="609600" y="762000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StringBuilder str = new StringBuilder("WelcomeJava");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char[] array = new char[7];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str.getChars(0, 7, array, 0);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System.out.print("Char array contains : ");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for (int i = 0; i &lt; array.length; i++) {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System.out.print(array[i] + " "); //W e l c o m 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}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6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pu.png" id="318" name="Google Shape;31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16"/>
          <p:cNvSpPr txBox="1"/>
          <p:nvPr/>
        </p:nvSpPr>
        <p:spPr>
          <a:xfrm>
            <a:off x="990600" y="1017587"/>
            <a:ext cx="7315200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append() Method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StringBuilder append() method concatenates the given argument with this string.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 Example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static void main(String args[])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StringBuilder sb=new StringBuilder("Hello ");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sb.append("Java");//now original string is changed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System.out.println(sb);//prints Hello Java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7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17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insert Method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StringBuilder insert() method inserts the given string with this string at the given position.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 Example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 static void main(String args[])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StringBuilder sb=new StringBuilder("Hello ");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sb.insert(1,"Java");//now original string is changed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System.out.println(sb);//prints HJavaello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b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descr="lpu.png" id="326" name="Google Shape;32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8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8"/>
          <p:cNvSpPr txBox="1"/>
          <p:nvPr/>
        </p:nvSpPr>
        <p:spPr>
          <a:xfrm>
            <a:off x="457200" y="609600"/>
            <a:ext cx="8183562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None/>
            </a:pPr>
            <a:r>
              <a:rPr b="1" i="0" lang="en-US" sz="2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replace Method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StringBuilder replace() method replaces the given string from the specified beginIndex and endIndex.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StringBuilder replace(int startIndex, int endIndex, String str)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Thus, the substring at </a:t>
            </a:r>
            <a:r>
              <a:rPr b="0" i="0" lang="en-US" sz="2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startIndex through endIndex–1 </a:t>
            </a:r>
            <a:r>
              <a:rPr b="0" i="0" lang="en-US" sz="20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replaced. </a:t>
            </a:r>
            <a:endParaRPr b="0" i="0" sz="20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 Example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 static void main(String args[])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StringBuilder sb=new StringBuilder("Hello");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sb.replace(1,3,"Java");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System.out.println(sb);//prints HJavalo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 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</a:pPr>
            <a:b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pic>
        <p:nvPicPr>
          <p:cNvPr descr="lpu.png" id="333" name="Google Shape;33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20" st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20" st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9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delete( ) and deleteCharAt( )</a:t>
            </a:r>
            <a:endParaRPr/>
          </a:p>
        </p:txBody>
      </p:sp>
      <p:sp>
        <p:nvSpPr>
          <p:cNvPr id="339" name="Google Shape;339;p19"/>
          <p:cNvSpPr txBox="1"/>
          <p:nvPr/>
        </p:nvSpPr>
        <p:spPr>
          <a:xfrm>
            <a:off x="457200" y="10668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delete() method of StringBuilder class deletes the string from the specified beginIndex to endIndex.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b="0" i="1" lang="en-US" sz="24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StringBuilder delete(int startIndex, int endIndex)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2400"/>
              <a:buFont typeface="Times New Roman"/>
              <a:buNone/>
            </a:pPr>
            <a:r>
              <a:rPr b="0" i="1" lang="en-US" sz="24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StringBuilder deleteCharAt(int index)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192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delete( ) method deletes a sequence of characters from the invoking object (from startIndex to endIndex-1). 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192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deleteCharAt( ) method deletes the character at the specified  index. 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192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returns the resulting StringBuilder</a:t>
            </a:r>
            <a:endParaRPr/>
          </a:p>
        </p:txBody>
      </p:sp>
      <p:pic>
        <p:nvPicPr>
          <p:cNvPr descr="lpu.png" id="340" name="Google Shape;34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"/>
          <p:cNvSpPr txBox="1"/>
          <p:nvPr/>
        </p:nvSpPr>
        <p:spPr>
          <a:xfrm>
            <a:off x="503237" y="320675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/>
          </a:p>
        </p:txBody>
      </p:sp>
      <p:sp>
        <p:nvSpPr>
          <p:cNvPr id="229" name="Google Shape;229;p2"/>
          <p:cNvSpPr txBox="1"/>
          <p:nvPr/>
        </p:nvSpPr>
        <p:spPr>
          <a:xfrm>
            <a:off x="457200" y="1222375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192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Java StringBuilder class is used to create mutable (modifiable) string. </a:t>
            </a:r>
            <a:endParaRPr/>
          </a:p>
          <a:p>
            <a:pPr indent="-12192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can add, insert or append new contents into  a string builder, whereas the value of a String object is fixed, once the string is created.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192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available since JDK 1.5.</a:t>
            </a:r>
            <a:endParaRPr/>
          </a:p>
        </p:txBody>
      </p:sp>
      <p:pic>
        <p:nvPicPr>
          <p:cNvPr descr="lpu.png" id="230" name="Google Shape;23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0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endParaRPr/>
          </a:p>
        </p:txBody>
      </p:sp>
      <p:sp>
        <p:nvSpPr>
          <p:cNvPr id="346" name="Google Shape;346;p20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StringBuilder sb = new StringBuilder("WelcomeJava");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sb.delete(3, 7);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System.out.println("After delete: " + sb);//WelJava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sb.deleteCharAt(2);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System.out.println("After deleteCharAt: " + sb);//WeJava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pu.png" id="347" name="Google Shape;34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1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substring( )</a:t>
            </a:r>
            <a:endParaRPr/>
          </a:p>
        </p:txBody>
      </p:sp>
      <p:sp>
        <p:nvSpPr>
          <p:cNvPr id="353" name="Google Shape;353;p21"/>
          <p:cNvSpPr txBox="1"/>
          <p:nvPr/>
        </p:nvSpPr>
        <p:spPr>
          <a:xfrm>
            <a:off x="304800" y="1143000"/>
            <a:ext cx="85344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-263523" lvl="0" marL="2651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to obtain a portion of a StringBuilder by calling substring( ).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r>
              <a:rPr b="0" i="1" lang="en-US" sz="24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substring(int startIndex)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2400"/>
              <a:buFont typeface="Times New Roman"/>
              <a:buNone/>
            </a:pPr>
            <a:r>
              <a:rPr b="0" i="1" lang="en-US" sz="24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String substring(int startIndex, int endIndex)</a:t>
            </a:r>
            <a:endParaRPr/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first form returns the substring that starts at </a:t>
            </a:r>
            <a:r>
              <a:rPr b="0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startIndex and runs to the end</a:t>
            </a: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invoking StringBuilder object. 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second form returns the substring that starts at </a:t>
            </a:r>
            <a:r>
              <a:rPr b="0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startIndex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and runs through endIndex–1</a:t>
            </a:r>
            <a:endParaRPr/>
          </a:p>
        </p:txBody>
      </p:sp>
      <p:pic>
        <p:nvPicPr>
          <p:cNvPr descr="lpu.png" id="354" name="Google Shape;35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2"/>
          <p:cNvSpPr txBox="1"/>
          <p:nvPr>
            <p:ph idx="1" type="subTitle"/>
          </p:nvPr>
        </p:nvSpPr>
        <p:spPr>
          <a:xfrm>
            <a:off x="533400" y="457200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i="0"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StringBuilder str = new StringBuilder("WelcomeJava");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System.out.println("SubSequence = " + str.substring(7)); //Java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System.out.println("SubSequence = " + str.substring(0,7)); //Welcome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3"/>
          <p:cNvSpPr txBox="1"/>
          <p:nvPr/>
        </p:nvSpPr>
        <p:spPr>
          <a:xfrm>
            <a:off x="914400" y="1295400"/>
            <a:ext cx="7315200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reverse() Method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reverse() method of StringBuilder class reverses the current string.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 Example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 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 static void main(String args[])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 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StringBuilder sb=new StringBuilder("Hello"); 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sb.reverse(); 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System.out.println(sb);//prints olleH 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 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 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b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4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Q1(Output)</a:t>
            </a:r>
            <a:endParaRPr/>
          </a:p>
        </p:txBody>
      </p:sp>
      <p:sp>
        <p:nvSpPr>
          <p:cNvPr id="371" name="Google Shape;371;p24"/>
          <p:cNvSpPr txBox="1"/>
          <p:nvPr>
            <p:ph idx="1" type="body"/>
          </p:nvPr>
        </p:nvSpPr>
        <p:spPr>
          <a:xfrm>
            <a:off x="628650" y="1371600"/>
            <a:ext cx="7886700" cy="4805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StringBuilder sb=new StringBuilder(2);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sb.append("Exam");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System.out.println(sb.capacity()+" "+sb.length());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2   2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4   2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6   4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2   4</a:t>
            </a:r>
            <a:endParaRPr/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5"/>
          <p:cNvSpPr txBox="1"/>
          <p:nvPr>
            <p:ph type="title"/>
          </p:nvPr>
        </p:nvSpPr>
        <p:spPr>
          <a:xfrm>
            <a:off x="628650" y="0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Q2(Output)</a:t>
            </a:r>
            <a:endParaRPr/>
          </a:p>
        </p:txBody>
      </p:sp>
      <p:sp>
        <p:nvSpPr>
          <p:cNvPr id="378" name="Google Shape;378;p25"/>
          <p:cNvSpPr txBox="1"/>
          <p:nvPr>
            <p:ph idx="1" type="body"/>
          </p:nvPr>
        </p:nvSpPr>
        <p:spPr>
          <a:xfrm>
            <a:off x="228600" y="1295400"/>
            <a:ext cx="828675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StringBuilder sb = new StringBuilder("Programming");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sb.setLength(7);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System.out.println(sb.length()+” “+sb);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  Programming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Program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Program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Programming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6"/>
          <p:cNvSpPr txBox="1"/>
          <p:nvPr>
            <p:ph type="title"/>
          </p:nvPr>
        </p:nvSpPr>
        <p:spPr>
          <a:xfrm>
            <a:off x="628650" y="365125"/>
            <a:ext cx="7886700" cy="625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Q3(Output)</a:t>
            </a:r>
            <a:endParaRPr/>
          </a:p>
        </p:txBody>
      </p:sp>
      <p:sp>
        <p:nvSpPr>
          <p:cNvPr id="385" name="Google Shape;385;p26"/>
          <p:cNvSpPr txBox="1"/>
          <p:nvPr>
            <p:ph idx="1" type="body"/>
          </p:nvPr>
        </p:nvSpPr>
        <p:spPr>
          <a:xfrm>
            <a:off x="628650" y="990600"/>
            <a:ext cx="7886700" cy="5186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StringBuilder str = new StringBuilder("Evaluation");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System.out.println(str.substring(1));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valuation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valuatio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7"/>
          <p:cNvSpPr txBox="1"/>
          <p:nvPr>
            <p:ph type="title"/>
          </p:nvPr>
        </p:nvSpPr>
        <p:spPr>
          <a:xfrm>
            <a:off x="628650" y="365125"/>
            <a:ext cx="7886700" cy="473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Q4(Output)</a:t>
            </a:r>
            <a:endParaRPr/>
          </a:p>
        </p:txBody>
      </p:sp>
      <p:sp>
        <p:nvSpPr>
          <p:cNvPr id="392" name="Google Shape;392;p27"/>
          <p:cNvSpPr txBox="1"/>
          <p:nvPr>
            <p:ph idx="1" type="body"/>
          </p:nvPr>
        </p:nvSpPr>
        <p:spPr>
          <a:xfrm>
            <a:off x="628650" y="838200"/>
            <a:ext cx="7886700" cy="533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StringBuilder str = new StringBuilder("Programming");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char[] array = new char[5];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str.getChars(0, 5, array, 0);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System.out.print("Char array contains : ");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for (int i = 0; i &lt; array.length; i++) {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System.out.print(array[i]);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}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13335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</a:t>
            </a:r>
            <a:endParaRPr/>
          </a:p>
          <a:p>
            <a:pPr indent="-13335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</a:t>
            </a:r>
            <a:endParaRPr/>
          </a:p>
          <a:p>
            <a:pPr indent="-13335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</a:t>
            </a:r>
            <a:endParaRPr/>
          </a:p>
          <a:p>
            <a:pPr indent="-13335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Programming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8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Q5(Output)</a:t>
            </a:r>
            <a:endParaRPr/>
          </a:p>
        </p:txBody>
      </p:sp>
      <p:sp>
        <p:nvSpPr>
          <p:cNvPr id="399" name="Google Shape;399;p28"/>
          <p:cNvSpPr txBox="1"/>
          <p:nvPr>
            <p:ph idx="1" type="body"/>
          </p:nvPr>
        </p:nvSpPr>
        <p:spPr>
          <a:xfrm>
            <a:off x="628650" y="1371600"/>
            <a:ext cx="7886700" cy="4805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StringBuilder sb = new StringBuilder("PollingQuestion");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sb.delete(1, 4);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System.out.println(sb);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PngQuestion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PingQuestion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Polling</a:t>
            </a:r>
            <a:endParaRPr/>
          </a:p>
          <a:p>
            <a:pPr indent="-13335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/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9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Q6(Output)</a:t>
            </a:r>
            <a:endParaRPr/>
          </a:p>
        </p:txBody>
      </p:sp>
      <p:sp>
        <p:nvSpPr>
          <p:cNvPr id="405" name="Google Shape;405;p29"/>
          <p:cNvSpPr txBox="1"/>
          <p:nvPr>
            <p:ph idx="1" type="body"/>
          </p:nvPr>
        </p:nvSpPr>
        <p:spPr>
          <a:xfrm>
            <a:off x="614362" y="1295400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StringBuilder sb=new StringBuilder("Object");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sb.insert(6,"ive");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System.out.println(sb);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13335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Objecivet</a:t>
            </a:r>
            <a:endParaRPr/>
          </a:p>
          <a:p>
            <a:pPr indent="-13335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  <a:endParaRPr/>
          </a:p>
          <a:p>
            <a:pPr indent="-13335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ive</a:t>
            </a:r>
            <a:endParaRPr/>
          </a:p>
          <a:p>
            <a:pPr indent="-13335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StringBuilder Constructors</a:t>
            </a:r>
            <a:endParaRPr/>
          </a:p>
        </p:txBody>
      </p:sp>
      <p:sp>
        <p:nvSpPr>
          <p:cNvPr id="236" name="Google Shape;236;p3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Following are some of the constructors defined for StringBuilder class: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0024" lvl="1" marL="547687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2400"/>
              <a:buFont typeface="Verdana"/>
              <a:buChar char="◦"/>
            </a:pPr>
            <a:r>
              <a:rPr b="0" i="0" lang="en-US" sz="2400" u="none" cap="none" strike="noStrik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StringBuilder( )</a:t>
            </a:r>
            <a:endParaRPr/>
          </a:p>
          <a:p>
            <a:pPr indent="-200024" lvl="1" marL="547687" marR="0" rtl="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creates an empty string Builder with the initial 	capacity of 16.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0024" lvl="1" marL="547687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2400"/>
              <a:buFont typeface="Verdana"/>
              <a:buChar char="◦"/>
            </a:pPr>
            <a:r>
              <a:rPr b="0" i="0" lang="en-US" sz="2400" u="none" cap="none" strike="noStrik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StringBuilder(int length)</a:t>
            </a:r>
            <a:endParaRPr/>
          </a:p>
          <a:p>
            <a:pPr indent="0" lvl="2" marL="804862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It creates an empty string Builder with the specified capacity as length.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0024" lvl="1" marL="547687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2400"/>
              <a:buFont typeface="Verdana"/>
              <a:buChar char="◦"/>
            </a:pPr>
            <a:r>
              <a:rPr b="0" i="0" lang="en-US" sz="2400" u="none" cap="none" strike="noStrik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StringBuilder(String str)</a:t>
            </a:r>
            <a:endParaRPr/>
          </a:p>
          <a:p>
            <a:pPr indent="0" lvl="2" marL="804862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creates a string Builder with the specified string.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2" marL="804862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default constructor reserves room for 16 characters without reallocation.</a:t>
            </a:r>
            <a:endParaRPr/>
          </a:p>
        </p:txBody>
      </p:sp>
      <p:pic>
        <p:nvPicPr>
          <p:cNvPr descr="lpu.png" id="237" name="Google Shape;23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aq.jpg" id="410" name="Google Shape;41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2050" y="914400"/>
            <a:ext cx="4233862" cy="4492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pu.png" id="411" name="Google Shape;411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Examples</a:t>
            </a:r>
            <a:endParaRPr/>
          </a:p>
        </p:txBody>
      </p:sp>
      <p:sp>
        <p:nvSpPr>
          <p:cNvPr id="243" name="Google Shape;243;p4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-263523" lvl="0" marL="2651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StringBuilder sb = new StringBuilder();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System.out.println(sb.capacity());//Default capacity:16</a:t>
            </a:r>
            <a:endParaRPr/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StringBuilder sb = new StringBuilder(65);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System.out.println(sb.capacity());//Specified capacity:65</a:t>
            </a:r>
            <a:endParaRPr/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StringBuilder sb = new StringBuilder(“A”);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System.out.println(sb.capacity());</a:t>
            </a:r>
            <a:endParaRPr/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//Capacity: Default+No. of characters in the string, i.e. 16+1=17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StringBuilder sb = new StringBuilder('A');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System.out.println(sb.capacity());//Capacity:65[ASCII code of ‘A’]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lpu.png" id="244" name="Google Shape;24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"/>
          <p:cNvSpPr txBox="1"/>
          <p:nvPr/>
        </p:nvSpPr>
        <p:spPr>
          <a:xfrm>
            <a:off x="503237" y="0"/>
            <a:ext cx="8183562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StringBuilder Methods</a:t>
            </a:r>
            <a:endParaRPr/>
          </a:p>
        </p:txBody>
      </p:sp>
      <p:sp>
        <p:nvSpPr>
          <p:cNvPr id="250" name="Google Shape;250;p5"/>
          <p:cNvSpPr txBox="1"/>
          <p:nvPr/>
        </p:nvSpPr>
        <p:spPr>
          <a:xfrm>
            <a:off x="304800" y="685800"/>
            <a:ext cx="8183562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Autofit/>
          </a:bodyPr>
          <a:lstStyle/>
          <a:p>
            <a:pPr indent="-263523" lvl="0" marL="26511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length( ) and capacity( )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The current length of a StringBuilder can be found via the length( ) method, while the total allocated capacity can be found through the capacity( ) method. </a:t>
            </a:r>
            <a:endParaRPr b="0" i="0" sz="20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</a:t>
            </a:r>
            <a:r>
              <a:rPr b="0" i="1" lang="en-US" sz="20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 length( )</a:t>
            </a:r>
            <a:endParaRPr b="0" i="0" sz="20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2000"/>
              <a:buFont typeface="Times New Roman"/>
              <a:buNone/>
            </a:pPr>
            <a:r>
              <a:rPr b="0" i="1" lang="en-US" sz="20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int capacity( )</a:t>
            </a:r>
            <a:endParaRPr/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2000"/>
              <a:buFont typeface="Times New Roman"/>
              <a:buNone/>
            </a:pPr>
            <a:r>
              <a:rPr b="0" i="1" lang="en-US" sz="20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capacity() is the number of characters it is able to store without having to increase its size</a:t>
            </a:r>
            <a:endParaRPr/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2000"/>
              <a:buFont typeface="Times New Roman"/>
              <a:buNone/>
            </a:pPr>
            <a:r>
              <a:rPr b="0" i="1" lang="en-US" sz="20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length() method returns the number of characters actually stored in the string builder</a:t>
            </a:r>
            <a:endParaRPr b="0" i="0" sz="20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16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StringBuilderDemo {</a:t>
            </a:r>
            <a:endParaRPr b="0" i="0" sz="16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public static void main(String args[]) {</a:t>
            </a:r>
            <a:endParaRPr b="0" i="0" sz="16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StringBuilder sb = new StringBuilder(“New Zealand");</a:t>
            </a:r>
            <a:endParaRPr b="0" i="0" sz="16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System.out.println("length = " + sb.length());//11</a:t>
            </a:r>
            <a:endParaRPr b="0" i="0" sz="16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System.out.println("capacity = " + sb.capacity());//27[16+11]</a:t>
            </a:r>
            <a:endParaRPr b="0" i="0" sz="16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 }</a:t>
            </a:r>
            <a:endParaRPr b="0" i="0" sz="16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}</a:t>
            </a:r>
            <a:endParaRPr b="0" i="0" sz="16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lpu.png" id="251" name="Google Shape;25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6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Important</a:t>
            </a:r>
            <a:endParaRPr/>
          </a:p>
        </p:txBody>
      </p:sp>
      <p:sp>
        <p:nvSpPr>
          <p:cNvPr id="257" name="Google Shape;257;p6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Arial"/>
              <a:buChar char="•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When the length of StringBuilder becomes larger than the capacity then memory reallocation is done: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Arial"/>
              <a:buChar char="•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case of StringBuilder, reallocation of memory is done using the following rule:</a:t>
            </a:r>
            <a:endParaRPr/>
          </a:p>
          <a:p>
            <a:pPr indent="-220980" lvl="0" marL="3429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Arial"/>
              <a:buNone/>
            </a:pPr>
            <a:r>
              <a:t/>
            </a:r>
            <a:endParaRPr b="0" i="0" sz="2400" u="none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Arial"/>
              <a:buChar char="•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new demand is exceeding the current capacity then new capacity will be: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new_capacity = 2*(original_capacity + 1)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new_capacity can accommodate new demand, then it will remain as it is, otherwise new_capacity value will be set to the value of new demand.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lpu.png" id="258" name="Google Shape;25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7"/>
          <p:cNvSpPr txBox="1"/>
          <p:nvPr>
            <p:ph idx="1" type="subTitle"/>
          </p:nvPr>
        </p:nvSpPr>
        <p:spPr>
          <a:xfrm>
            <a:off x="152400" y="381000"/>
            <a:ext cx="88392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</a:t>
            </a: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</a:t>
            </a: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StringBuilderCapacityExample3 { 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</a:t>
            </a: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</a:t>
            </a: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static</a:t>
            </a: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void</a:t>
            </a: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main(String[] args) { 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 StringBuilder sb=</a:t>
            </a: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StringBuilder();   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 System.out.println(sb.capacity());//default 16   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 sb.append("Hello");    5 characters took the space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 System.out.println(sb.capacity());//now 16   [Capacity will not change]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 sb.append("java is my favourite language");//After appending the current capacity will be exceeded, so reallocation will be performed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 System.out.println(sb.capacity());//now 2*(16+1)=34    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 sb.append("string");   //It also exceeds the current capacity, so reallocation will be performed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 System.out.println(sb.capacity());//now 2*(34+1)=70   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}    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  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8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ensureCapacity( )</a:t>
            </a:r>
            <a:endParaRPr/>
          </a:p>
        </p:txBody>
      </p:sp>
      <p:sp>
        <p:nvSpPr>
          <p:cNvPr id="269" name="Google Shape;269;p8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-263523" lvl="0" marL="2651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we want to preallocate room for a certain number of characters after a StringBuilder has been constructed, we can use ensureCapacity( ) to set the size of the buffer. 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useful if we know in advance that we will be appending a large number of small strings to a StringBuilder.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1" lang="en-US" sz="24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void ensureCapacity(int capacity)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lpu.png" id="270" name="Google Shape;27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9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0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ensureCapacity()</a:t>
            </a:r>
            <a:endParaRPr/>
          </a:p>
        </p:txBody>
      </p:sp>
      <p:sp>
        <p:nvSpPr>
          <p:cNvPr id="276" name="Google Shape;276;p9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StringBuilder sb=new StringBuilder(12);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System.out.println(sb.capacity());//12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sb.ensureCapacity(18);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System.out.println(sb.capacity());//2*(12+1)=26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0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6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14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7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16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8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11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5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3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2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5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4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9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13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RA-V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str>12.0000</vt:lp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str>On-screen Show (4:3)</vt:lp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